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x="6858000" cy="9144000"/>
  <p:embeddedFontLst>
    <p:embeddedFont>
      <p:font typeface="Playfair Display"/>
      <p:regular r:id="rId54"/>
      <p:bold r:id="rId55"/>
      <p:italic r:id="rId56"/>
      <p:boldItalic r:id="rId57"/>
    </p:embeddedFont>
    <p:embeddedFont>
      <p:font typeface="La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layfairDisplay-bold.fntdata"/><Relationship Id="rId10" Type="http://schemas.openxmlformats.org/officeDocument/2006/relationships/slide" Target="slides/slide5.xml"/><Relationship Id="rId54" Type="http://schemas.openxmlformats.org/officeDocument/2006/relationships/font" Target="fonts/PlayfairDisplay-regular.fntdata"/><Relationship Id="rId13" Type="http://schemas.openxmlformats.org/officeDocument/2006/relationships/slide" Target="slides/slide8.xml"/><Relationship Id="rId57" Type="http://schemas.openxmlformats.org/officeDocument/2006/relationships/font" Target="fonts/PlayfairDisplay-boldItalic.fntdata"/><Relationship Id="rId12" Type="http://schemas.openxmlformats.org/officeDocument/2006/relationships/slide" Target="slides/slide7.xml"/><Relationship Id="rId56" Type="http://schemas.openxmlformats.org/officeDocument/2006/relationships/font" Target="fonts/PlayfairDisplay-italic.fntdata"/><Relationship Id="rId15" Type="http://schemas.openxmlformats.org/officeDocument/2006/relationships/slide" Target="slides/slide10.xml"/><Relationship Id="rId59" Type="http://schemas.openxmlformats.org/officeDocument/2006/relationships/font" Target="fonts/Lato-bold.fntdata"/><Relationship Id="rId14" Type="http://schemas.openxmlformats.org/officeDocument/2006/relationships/slide" Target="slides/slide9.xml"/><Relationship Id="rId58" Type="http://schemas.openxmlformats.org/officeDocument/2006/relationships/font" Target="fonts/Lato-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8115191c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115191c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812846cb85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12846cb85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812846cb85_6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12846cb85_6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812846cb85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12846cb85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12846cb85_6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12846cb85_6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812846cb85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12846cb85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8115191c7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115191c7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812846cb85_1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12846cb85_1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812846cb85_1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12846cb85_1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812846cb85_1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12846cb85_1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812846cb85_1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12846cb85_1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812846cb85_1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12846cb85_1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12846cb85_1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12846cb85_1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812846cb85_1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12846cb85_1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812846cb85_1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12846cb85_1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12846cb85_1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12846cb85_1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812846cb85_1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12846cb85_1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812846cb85_1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12846cb85_1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812846cb85_1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12846cb85_1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812846cb85_1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12846cb85_1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812846cb85_15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12846cb85_15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812846cb85_15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812846cb85_15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812846cb85_15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812846cb85_1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812846cb85_15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12846cb85_15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812846cb85_15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812846cb85_15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812846cb85_15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12846cb85_15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812846cb85_15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812846cb85_15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812846cb85_15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812846cb85_15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812846cb85_1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12846cb85_1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812846cb85_15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812846cb85_15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812846cb85_15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812846cb85_15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812846cb85_15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12846cb85_15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812846cb85_15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812846cb85_15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812846cb85_15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812846cb85_15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812846cb85_15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12846cb85_15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812846cb85_15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12846cb85_15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812846cb85_15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12846cb85_15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12846cb85_15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812846cb85_15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812846cb85_15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12846cb85_15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812846cb85_15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812846cb85_15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8115191c7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115191c7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812f079e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12f079e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812f079e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812f079e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811dd66a2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811dd66a2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812846cb85_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812846cb85_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812846cb85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812846cb85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812846cb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12846cb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docs.google.com/document/d/1V6M_NJOlMdkS8uf_ALwUN0MXARu2FHC5-o-hqK3NByQ/edit?usp=shar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www.corestandards.org/ELA-Literacy/W/11-12/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kahoot.com/" TargetMode="External"/><Relationship Id="rId4" Type="http://schemas.openxmlformats.org/officeDocument/2006/relationships/hyperlink" Target="https://kahoot.i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67150"/>
            <a:ext cx="7893000" cy="18537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a:t>The Trickster Archetype </a:t>
            </a:r>
            <a:endParaRPr/>
          </a:p>
        </p:txBody>
      </p:sp>
      <p:sp>
        <p:nvSpPr>
          <p:cNvPr id="69" name="Google Shape;69;p13"/>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i="1" lang="en">
                <a:solidFill>
                  <a:srgbClr val="FFFFFF"/>
                </a:solidFill>
              </a:rPr>
              <a:t>Presenting:  </a:t>
            </a:r>
            <a:r>
              <a:rPr i="1" lang="en">
                <a:solidFill>
                  <a:srgbClr val="FFFFFF"/>
                </a:solidFill>
              </a:rPr>
              <a:t>Lawrence Atmore, Nicole Balian, Marissa Canchola, Shannon Casarez, Alexia Magdaleno, Selina Alba Martinez, and Melody Symonds</a:t>
            </a:r>
            <a:endParaRPr i="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Embodiment of Ambiguities”</a:t>
            </a:r>
            <a:endParaRPr/>
          </a:p>
          <a:p>
            <a:pPr indent="0" lvl="0" marL="0" rtl="0" algn="l">
              <a:spcBef>
                <a:spcPts val="0"/>
              </a:spcBef>
              <a:spcAft>
                <a:spcPts val="0"/>
              </a:spcAft>
              <a:buNone/>
            </a:pPr>
            <a:r>
              <a:t/>
            </a:r>
            <a:endParaRPr/>
          </a:p>
        </p:txBody>
      </p:sp>
      <p:sp>
        <p:nvSpPr>
          <p:cNvPr id="75" name="Google Shape;75;p14"/>
          <p:cNvSpPr txBox="1"/>
          <p:nvPr>
            <p:ph idx="1" type="body"/>
          </p:nvPr>
        </p:nvSpPr>
        <p:spPr>
          <a:xfrm>
            <a:off x="246450" y="2023700"/>
            <a:ext cx="4325700" cy="2809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Arguably the most recognizable of all the mythological archetypes</a:t>
            </a:r>
            <a:endParaRPr sz="1800"/>
          </a:p>
          <a:p>
            <a:pPr indent="-342900" lvl="0" marL="457200" rtl="0" algn="l">
              <a:spcBef>
                <a:spcPts val="0"/>
              </a:spcBef>
              <a:spcAft>
                <a:spcPts val="0"/>
              </a:spcAft>
              <a:buSzPts val="1800"/>
              <a:buChar char="●"/>
            </a:pPr>
            <a:r>
              <a:rPr lang="en" sz="1800"/>
              <a:t>Tricksters provide “real spark” in myth narratives – they reflect humanity.</a:t>
            </a:r>
            <a:endParaRPr sz="1800"/>
          </a:p>
          <a:p>
            <a:pPr indent="-342900" lvl="1" marL="914400" rtl="0" algn="l">
              <a:spcBef>
                <a:spcPts val="0"/>
              </a:spcBef>
              <a:spcAft>
                <a:spcPts val="0"/>
              </a:spcAft>
              <a:buSzPts val="1800"/>
              <a:buChar char="○"/>
            </a:pPr>
            <a:r>
              <a:rPr lang="en" sz="1800"/>
              <a:t>“The Trickster is myth come alive to meet us where we live.” (247).</a:t>
            </a:r>
            <a:endParaRPr sz="1800"/>
          </a:p>
        </p:txBody>
      </p:sp>
      <p:pic>
        <p:nvPicPr>
          <p:cNvPr id="76" name="Google Shape;76;p14"/>
          <p:cNvPicPr preferRelativeResize="0"/>
          <p:nvPr/>
        </p:nvPicPr>
        <p:blipFill>
          <a:blip r:embed="rId3">
            <a:alphaModFix/>
          </a:blip>
          <a:stretch>
            <a:fillRect/>
          </a:stretch>
        </p:blipFill>
        <p:spPr>
          <a:xfrm>
            <a:off x="4843450" y="2023701"/>
            <a:ext cx="3569499" cy="2381350"/>
          </a:xfrm>
          <a:prstGeom prst="rect">
            <a:avLst/>
          </a:prstGeom>
          <a:noFill/>
          <a:ln>
            <a:noFill/>
          </a:ln>
        </p:spPr>
      </p:pic>
      <p:sp>
        <p:nvSpPr>
          <p:cNvPr id="77" name="Google Shape;77;p14"/>
          <p:cNvSpPr txBox="1"/>
          <p:nvPr>
            <p:ph idx="1" type="body"/>
          </p:nvPr>
        </p:nvSpPr>
        <p:spPr>
          <a:xfrm>
            <a:off x="311700" y="1134200"/>
            <a:ext cx="8101200" cy="889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“Always hungry for another meal swiped from someone else’s kitchen, always ready to lure someone else’s wife into bed, always trying to get something for nothing, shifting shapes (and even sex), getting caught in the act, ever scheming, never remorseful” (247).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Traits</a:t>
            </a:r>
            <a:endParaRPr/>
          </a:p>
        </p:txBody>
      </p:sp>
      <p:sp>
        <p:nvSpPr>
          <p:cNvPr id="83" name="Google Shape;83;p15"/>
          <p:cNvSpPr txBox="1"/>
          <p:nvPr>
            <p:ph idx="1" type="body"/>
          </p:nvPr>
        </p:nvSpPr>
        <p:spPr>
          <a:xfrm>
            <a:off x="3193125" y="1993125"/>
            <a:ext cx="5724900" cy="2411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Complex figures of play</a:t>
            </a:r>
            <a:endParaRPr sz="2000"/>
          </a:p>
          <a:p>
            <a:pPr indent="-355600" lvl="0" marL="457200" rtl="0" algn="l">
              <a:spcBef>
                <a:spcPts val="0"/>
              </a:spcBef>
              <a:spcAft>
                <a:spcPts val="0"/>
              </a:spcAft>
              <a:buSzPts val="2000"/>
              <a:buChar char="●"/>
            </a:pPr>
            <a:r>
              <a:rPr lang="en" sz="2000"/>
              <a:t>The comic relief of the mythological world</a:t>
            </a:r>
            <a:endParaRPr sz="2000"/>
          </a:p>
          <a:p>
            <a:pPr indent="-355600" lvl="0" marL="457200" rtl="0" algn="l">
              <a:spcBef>
                <a:spcPts val="0"/>
              </a:spcBef>
              <a:spcAft>
                <a:spcPts val="0"/>
              </a:spcAft>
              <a:buSzPts val="2000"/>
              <a:buChar char="●"/>
            </a:pPr>
            <a:r>
              <a:rPr lang="en" sz="2000"/>
              <a:t>Often selfish and dishonest</a:t>
            </a:r>
            <a:endParaRPr sz="2000"/>
          </a:p>
          <a:p>
            <a:pPr indent="-355600" lvl="0" marL="457200" rtl="0" algn="l">
              <a:spcBef>
                <a:spcPts val="0"/>
              </a:spcBef>
              <a:spcAft>
                <a:spcPts val="0"/>
              </a:spcAft>
              <a:buSzPts val="2000"/>
              <a:buChar char="●"/>
            </a:pPr>
            <a:r>
              <a:rPr lang="en" sz="2000"/>
              <a:t>Usually a shape-shifter</a:t>
            </a:r>
            <a:endParaRPr sz="2000"/>
          </a:p>
          <a:p>
            <a:pPr indent="-355600" lvl="0" marL="457200" rtl="0" algn="l">
              <a:spcBef>
                <a:spcPts val="0"/>
              </a:spcBef>
              <a:spcAft>
                <a:spcPts val="0"/>
              </a:spcAft>
              <a:buSzPts val="2000"/>
              <a:buChar char="●"/>
            </a:pPr>
            <a:r>
              <a:rPr lang="en" sz="2000"/>
              <a:t>Agents of chaos who (usually) get away with their mischief</a:t>
            </a:r>
            <a:endParaRPr sz="2000"/>
          </a:p>
        </p:txBody>
      </p:sp>
      <p:sp>
        <p:nvSpPr>
          <p:cNvPr id="84" name="Google Shape;84;p15"/>
          <p:cNvSpPr txBox="1"/>
          <p:nvPr>
            <p:ph idx="2" type="body"/>
          </p:nvPr>
        </p:nvSpPr>
        <p:spPr>
          <a:xfrm>
            <a:off x="311700" y="1211100"/>
            <a:ext cx="8520600" cy="71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“No matter where in the world we find this unique character, he persistently displays humanity’s highest aspirations and our basest impulses” (250).</a:t>
            </a:r>
            <a:endParaRPr i="1"/>
          </a:p>
        </p:txBody>
      </p:sp>
      <p:pic>
        <p:nvPicPr>
          <p:cNvPr id="85" name="Google Shape;85;p15"/>
          <p:cNvPicPr preferRelativeResize="0"/>
          <p:nvPr/>
        </p:nvPicPr>
        <p:blipFill>
          <a:blip r:embed="rId3">
            <a:alphaModFix/>
          </a:blip>
          <a:stretch>
            <a:fillRect/>
          </a:stretch>
        </p:blipFill>
        <p:spPr>
          <a:xfrm>
            <a:off x="218975" y="1821650"/>
            <a:ext cx="2513500" cy="3234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6"/>
          <p:cNvSpPr txBox="1"/>
          <p:nvPr>
            <p:ph type="title"/>
          </p:nvPr>
        </p:nvSpPr>
        <p:spPr>
          <a:xfrm>
            <a:off x="0" y="103025"/>
            <a:ext cx="7727100" cy="63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“Lords of the In-between”</a:t>
            </a:r>
            <a:endParaRPr/>
          </a:p>
        </p:txBody>
      </p:sp>
      <p:sp>
        <p:nvSpPr>
          <p:cNvPr id="91" name="Google Shape;91;p16"/>
          <p:cNvSpPr txBox="1"/>
          <p:nvPr>
            <p:ph idx="1" type="body"/>
          </p:nvPr>
        </p:nvSpPr>
        <p:spPr>
          <a:xfrm>
            <a:off x="5138425" y="150025"/>
            <a:ext cx="4005300" cy="137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 Trickster does not suffer categorization lightly. He does not submit to the rules of his own society and will hardly sit still long enough for us to paint a clear picture of him, much less nail him down.” (252).</a:t>
            </a:r>
            <a:endParaRPr i="1"/>
          </a:p>
        </p:txBody>
      </p:sp>
      <p:sp>
        <p:nvSpPr>
          <p:cNvPr id="92" name="Google Shape;92;p16"/>
          <p:cNvSpPr txBox="1"/>
          <p:nvPr>
            <p:ph idx="2" type="body"/>
          </p:nvPr>
        </p:nvSpPr>
        <p:spPr>
          <a:xfrm>
            <a:off x="181825" y="1334250"/>
            <a:ext cx="8961900" cy="1194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Tricksters are above all complicated figures that can take many different forms (literally). </a:t>
            </a:r>
            <a:endParaRPr sz="1600"/>
          </a:p>
          <a:p>
            <a:pPr indent="-330200" lvl="0" marL="457200" rtl="0" algn="l">
              <a:spcBef>
                <a:spcPts val="0"/>
              </a:spcBef>
              <a:spcAft>
                <a:spcPts val="0"/>
              </a:spcAft>
              <a:buSzPts val="1600"/>
              <a:buChar char="●"/>
            </a:pPr>
            <a:r>
              <a:rPr lang="en" sz="1600"/>
              <a:t>Ten fundamental aspects of Tricksters: creator, culture-bringer, opportunist, mischief-maker, amorous adventurer, hunger-driven manipulator, credulous victim of others’ tricks, lazy work avoider, transgressor, and clown of the body.</a:t>
            </a:r>
            <a:endParaRPr sz="1600"/>
          </a:p>
        </p:txBody>
      </p:sp>
      <p:pic>
        <p:nvPicPr>
          <p:cNvPr id="93" name="Google Shape;93;p16"/>
          <p:cNvPicPr preferRelativeResize="0"/>
          <p:nvPr/>
        </p:nvPicPr>
        <p:blipFill>
          <a:blip r:embed="rId3">
            <a:alphaModFix/>
          </a:blip>
          <a:stretch>
            <a:fillRect/>
          </a:stretch>
        </p:blipFill>
        <p:spPr>
          <a:xfrm>
            <a:off x="1833800" y="2844075"/>
            <a:ext cx="2738200" cy="2053650"/>
          </a:xfrm>
          <a:prstGeom prst="rect">
            <a:avLst/>
          </a:prstGeom>
          <a:noFill/>
          <a:ln>
            <a:noFill/>
          </a:ln>
        </p:spPr>
      </p:pic>
      <p:pic>
        <p:nvPicPr>
          <p:cNvPr id="94" name="Google Shape;94;p16"/>
          <p:cNvPicPr preferRelativeResize="0"/>
          <p:nvPr/>
        </p:nvPicPr>
        <p:blipFill rotWithShape="1">
          <a:blip r:embed="rId4">
            <a:alphaModFix/>
          </a:blip>
          <a:srcRect b="0" l="11093" r="18873" t="0"/>
          <a:stretch/>
        </p:blipFill>
        <p:spPr>
          <a:xfrm>
            <a:off x="4572000" y="2844075"/>
            <a:ext cx="2738200" cy="2053644"/>
          </a:xfrm>
          <a:prstGeom prst="rect">
            <a:avLst/>
          </a:prstGeom>
          <a:noFill/>
          <a:ln>
            <a:noFill/>
          </a:ln>
        </p:spPr>
      </p:pic>
      <p:sp>
        <p:nvSpPr>
          <p:cNvPr id="95" name="Google Shape;95;p16"/>
          <p:cNvSpPr txBox="1"/>
          <p:nvPr>
            <p:ph idx="2" type="body"/>
          </p:nvPr>
        </p:nvSpPr>
        <p:spPr>
          <a:xfrm>
            <a:off x="2660125" y="4822700"/>
            <a:ext cx="4005300" cy="41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Two very different characters. Both Tricksters!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Tricksters Across Cultures</a:t>
            </a:r>
            <a:endParaRPr/>
          </a:p>
        </p:txBody>
      </p:sp>
      <p:sp>
        <p:nvSpPr>
          <p:cNvPr id="101" name="Google Shape;101;p17"/>
          <p:cNvSpPr txBox="1"/>
          <p:nvPr>
            <p:ph idx="1" type="body"/>
          </p:nvPr>
        </p:nvSpPr>
        <p:spPr>
          <a:xfrm>
            <a:off x="192875" y="1229975"/>
            <a:ext cx="4714800" cy="378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Tricksters take many forms across different cultures including: Loki (Norse), Reynard the Fox (European), Hermes (Greek), Ajapa and Anansi (African), Pa Pandir (</a:t>
            </a:r>
            <a:r>
              <a:rPr lang="en" sz="1800"/>
              <a:t>Malaysian</a:t>
            </a:r>
            <a:r>
              <a:rPr lang="en" sz="1800"/>
              <a:t>), Nasr-edden (Turkish)</a:t>
            </a:r>
            <a:endParaRPr sz="1800"/>
          </a:p>
          <a:p>
            <a:pPr indent="-342900" lvl="0" marL="457200" rtl="0" algn="l">
              <a:spcBef>
                <a:spcPts val="0"/>
              </a:spcBef>
              <a:spcAft>
                <a:spcPts val="0"/>
              </a:spcAft>
              <a:buSzPts val="1800"/>
              <a:buChar char="●"/>
            </a:pPr>
            <a:r>
              <a:rPr lang="en" sz="1800"/>
              <a:t>Native American folklore have many different Trickster characters to offer, including Raven, Mink, Rabbit, Spider-man, and Blue Jay, but perhaps the best known is Coyote.</a:t>
            </a:r>
            <a:endParaRPr sz="1800"/>
          </a:p>
        </p:txBody>
      </p:sp>
      <p:pic>
        <p:nvPicPr>
          <p:cNvPr id="102" name="Google Shape;102;p17"/>
          <p:cNvPicPr preferRelativeResize="0"/>
          <p:nvPr/>
        </p:nvPicPr>
        <p:blipFill>
          <a:blip r:embed="rId3">
            <a:alphaModFix/>
          </a:blip>
          <a:stretch>
            <a:fillRect/>
          </a:stretch>
        </p:blipFill>
        <p:spPr>
          <a:xfrm>
            <a:off x="5013925" y="1381275"/>
            <a:ext cx="3818375" cy="264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Coyote Placed the Stars</a:t>
            </a:r>
            <a:endParaRPr/>
          </a:p>
        </p:txBody>
      </p:sp>
      <p:sp>
        <p:nvSpPr>
          <p:cNvPr id="108" name="Google Shape;108;p18"/>
          <p:cNvSpPr txBox="1"/>
          <p:nvPr>
            <p:ph idx="1" type="body"/>
          </p:nvPr>
        </p:nvSpPr>
        <p:spPr>
          <a:xfrm>
            <a:off x="2946800" y="1321500"/>
            <a:ext cx="5885400" cy="1014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“They look pretty good sitting there like that. I think I’ll leave it that way for everyone to see. Then when people look at them in the sky they will say, ‘There’s a story about that picture,’ and they will tell a story about me.” (268).</a:t>
            </a:r>
            <a:endParaRPr i="1"/>
          </a:p>
        </p:txBody>
      </p:sp>
      <p:sp>
        <p:nvSpPr>
          <p:cNvPr id="109" name="Google Shape;109;p18"/>
          <p:cNvSpPr txBox="1"/>
          <p:nvPr>
            <p:ph idx="2" type="body"/>
          </p:nvPr>
        </p:nvSpPr>
        <p:spPr>
          <a:xfrm>
            <a:off x="2861075" y="2336100"/>
            <a:ext cx="6239100" cy="223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From the Wasco tribe</a:t>
            </a:r>
            <a:endParaRPr sz="1800"/>
          </a:p>
          <a:p>
            <a:pPr indent="-342900" lvl="0" marL="457200" rtl="0" algn="l">
              <a:spcBef>
                <a:spcPts val="0"/>
              </a:spcBef>
              <a:spcAft>
                <a:spcPts val="0"/>
              </a:spcAft>
              <a:buSzPts val="1800"/>
              <a:buChar char="●"/>
            </a:pPr>
            <a:r>
              <a:rPr lang="en" sz="1800"/>
              <a:t>Details the story of how Coyote trapped a family of wolves in the sky to make the Big Dipper.</a:t>
            </a:r>
            <a:endParaRPr sz="1800"/>
          </a:p>
          <a:p>
            <a:pPr indent="-342900" lvl="0" marL="457200" rtl="0" algn="l">
              <a:spcBef>
                <a:spcPts val="0"/>
              </a:spcBef>
              <a:spcAft>
                <a:spcPts val="0"/>
              </a:spcAft>
              <a:buSzPts val="1800"/>
              <a:buChar char="●"/>
            </a:pPr>
            <a:r>
              <a:rPr lang="en" sz="1800"/>
              <a:t>Coyote as creator, but also as the opportunist.</a:t>
            </a:r>
            <a:endParaRPr sz="1800"/>
          </a:p>
        </p:txBody>
      </p:sp>
      <p:pic>
        <p:nvPicPr>
          <p:cNvPr id="110" name="Google Shape;110;p18"/>
          <p:cNvPicPr preferRelativeResize="0"/>
          <p:nvPr/>
        </p:nvPicPr>
        <p:blipFill>
          <a:blip r:embed="rId3">
            <a:alphaModFix/>
          </a:blip>
          <a:stretch>
            <a:fillRect/>
          </a:stretch>
        </p:blipFill>
        <p:spPr>
          <a:xfrm>
            <a:off x="311700" y="1321500"/>
            <a:ext cx="2424768" cy="371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SCAFFOLDING ACTIVITIES</a:t>
            </a:r>
            <a:endParaRPr/>
          </a:p>
        </p:txBody>
      </p:sp>
      <p:sp>
        <p:nvSpPr>
          <p:cNvPr id="116" name="Google Shape;116;p1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Trickster Archetype</a:t>
            </a:r>
            <a:endParaRPr/>
          </a:p>
        </p:txBody>
      </p:sp>
      <p:pic>
        <p:nvPicPr>
          <p:cNvPr id="117" name="Google Shape;117;p19"/>
          <p:cNvPicPr preferRelativeResize="0"/>
          <p:nvPr/>
        </p:nvPicPr>
        <p:blipFill>
          <a:blip r:embed="rId3">
            <a:alphaModFix/>
          </a:blip>
          <a:stretch>
            <a:fillRect/>
          </a:stretch>
        </p:blipFill>
        <p:spPr>
          <a:xfrm>
            <a:off x="4572000" y="775896"/>
            <a:ext cx="4572000" cy="37196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One</a:t>
            </a:r>
            <a:endParaRPr/>
          </a:p>
        </p:txBody>
      </p:sp>
      <p:sp>
        <p:nvSpPr>
          <p:cNvPr id="123" name="Google Shape;123;p2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Biographical Context for William Shakespeare</a:t>
            </a:r>
            <a:endParaRPr/>
          </a:p>
          <a:p>
            <a:pPr indent="-342900" lvl="0" marL="457200" rtl="0" algn="l">
              <a:spcBef>
                <a:spcPts val="0"/>
              </a:spcBef>
              <a:spcAft>
                <a:spcPts val="0"/>
              </a:spcAft>
              <a:buSzPts val="1800"/>
              <a:buChar char="●"/>
            </a:pPr>
            <a:r>
              <a:rPr lang="en"/>
              <a:t>The Life of William Shakespeare - Check for Understanding Activity</a:t>
            </a:r>
            <a:endParaRPr/>
          </a:p>
          <a:p>
            <a:pPr indent="-342900" lvl="0" marL="457200" rtl="0" algn="l">
              <a:spcBef>
                <a:spcPts val="0"/>
              </a:spcBef>
              <a:spcAft>
                <a:spcPts val="0"/>
              </a:spcAft>
              <a:buSzPts val="1800"/>
              <a:buChar char="●"/>
            </a:pPr>
            <a:r>
              <a:rPr lang="en"/>
              <a:t>A Midsummer Night’s Dream - Key Vocabulary</a:t>
            </a:r>
            <a:endParaRPr/>
          </a:p>
          <a:p>
            <a:pPr indent="-342900" lvl="0" marL="457200" rtl="0" algn="l">
              <a:spcBef>
                <a:spcPts val="0"/>
              </a:spcBef>
              <a:spcAft>
                <a:spcPts val="0"/>
              </a:spcAft>
              <a:buSzPts val="1800"/>
              <a:buChar char="●"/>
            </a:pPr>
            <a:r>
              <a:rPr lang="en"/>
              <a:t>Act One - Dialectical Journal</a:t>
            </a:r>
            <a:endParaRPr/>
          </a:p>
          <a:p>
            <a:pPr indent="-342900" lvl="0" marL="457200" rtl="0" algn="l">
              <a:spcBef>
                <a:spcPts val="0"/>
              </a:spcBef>
              <a:spcAft>
                <a:spcPts val="0"/>
              </a:spcAft>
              <a:buSzPts val="1800"/>
              <a:buChar char="●"/>
            </a:pPr>
            <a:r>
              <a:rPr lang="en"/>
              <a:t>Assigned Readings - Act I - A Midsummer Night’s Dream</a:t>
            </a:r>
            <a:endParaRPr/>
          </a:p>
          <a:p>
            <a:pPr indent="-342900" lvl="0" marL="457200" rtl="0" algn="l">
              <a:spcBef>
                <a:spcPts val="0"/>
              </a:spcBef>
              <a:spcAft>
                <a:spcPts val="0"/>
              </a:spcAft>
              <a:buSzPts val="1800"/>
              <a:buChar char="●"/>
            </a:pPr>
            <a:r>
              <a:rPr lang="en"/>
              <a:t>A Midsummer Night’s Dream Discussion Questions - Act 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One Dialectical Journal for Grading</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Biographical Context</a:t>
            </a:r>
            <a:endParaRPr/>
          </a:p>
        </p:txBody>
      </p:sp>
      <p:sp>
        <p:nvSpPr>
          <p:cNvPr id="129" name="Google Shape;129;p21"/>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William Shakespeare of Stratford-upon-Avon</a:t>
            </a:r>
            <a:endParaRPr sz="2400"/>
          </a:p>
        </p:txBody>
      </p:sp>
      <p:sp>
        <p:nvSpPr>
          <p:cNvPr id="130" name="Google Shape;130;p21"/>
          <p:cNvSpPr txBox="1"/>
          <p:nvPr>
            <p:ph idx="2" type="body"/>
          </p:nvPr>
        </p:nvSpPr>
        <p:spPr>
          <a:xfrm>
            <a:off x="4950050" y="264050"/>
            <a:ext cx="3837000" cy="4757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1"/>
          <p:cNvPicPr preferRelativeResize="0"/>
          <p:nvPr/>
        </p:nvPicPr>
        <p:blipFill>
          <a:blip r:embed="rId3">
            <a:alphaModFix/>
          </a:blip>
          <a:stretch>
            <a:fillRect/>
          </a:stretch>
        </p:blipFill>
        <p:spPr>
          <a:xfrm>
            <a:off x="4867298" y="70850"/>
            <a:ext cx="3919752" cy="5072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1187450" y="0"/>
            <a:ext cx="6656298"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Midsummer Night’s Dream</a:t>
            </a:r>
            <a:endParaRPr/>
          </a:p>
        </p:txBody>
      </p:sp>
      <p:sp>
        <p:nvSpPr>
          <p:cNvPr id="142" name="Google Shape;142;p23"/>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143" name="Google Shape;143;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44" name="Google Shape;144;p23"/>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 - DIALECTICAL JOURNAL</a:t>
            </a:r>
            <a:endParaRPr/>
          </a:p>
        </p:txBody>
      </p:sp>
      <p:pic>
        <p:nvPicPr>
          <p:cNvPr id="150" name="Google Shape;150;p24"/>
          <p:cNvPicPr preferRelativeResize="0"/>
          <p:nvPr/>
        </p:nvPicPr>
        <p:blipFill>
          <a:blip r:embed="rId3">
            <a:alphaModFix/>
          </a:blip>
          <a:stretch>
            <a:fillRect/>
          </a:stretch>
        </p:blipFill>
        <p:spPr>
          <a:xfrm>
            <a:off x="355875" y="1017725"/>
            <a:ext cx="8318001" cy="40307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14037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 - DISCUSSION QUESTIONS</a:t>
            </a:r>
            <a:endParaRPr/>
          </a:p>
        </p:txBody>
      </p:sp>
      <p:sp>
        <p:nvSpPr>
          <p:cNvPr id="156" name="Google Shape;156;p2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7" name="Google Shape;157;p25"/>
          <p:cNvPicPr preferRelativeResize="0"/>
          <p:nvPr/>
        </p:nvPicPr>
        <p:blipFill>
          <a:blip r:embed="rId3">
            <a:alphaModFix/>
          </a:blip>
          <a:stretch>
            <a:fillRect/>
          </a:stretch>
        </p:blipFill>
        <p:spPr>
          <a:xfrm>
            <a:off x="311700" y="785375"/>
            <a:ext cx="8520600" cy="412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63" name="Google Shape;163;p26"/>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p:txBody>
      </p:sp>
      <p:sp>
        <p:nvSpPr>
          <p:cNvPr id="164" name="Google Shape;164;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65" name="Google Shape;165;p26"/>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Two</a:t>
            </a:r>
            <a:endParaRPr/>
          </a:p>
          <a:p>
            <a:pPr indent="0" lvl="0" marL="0" rtl="0" algn="l">
              <a:spcBef>
                <a:spcPts val="0"/>
              </a:spcBef>
              <a:spcAft>
                <a:spcPts val="0"/>
              </a:spcAft>
              <a:buNone/>
            </a:pPr>
            <a:r>
              <a:t/>
            </a:r>
            <a:endParaRPr/>
          </a:p>
        </p:txBody>
      </p:sp>
      <p:sp>
        <p:nvSpPr>
          <p:cNvPr id="171" name="Google Shape;171;p2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Two - Dialectical Journal</a:t>
            </a:r>
            <a:endParaRPr/>
          </a:p>
          <a:p>
            <a:pPr indent="-342900" lvl="0" marL="457200" rtl="0" algn="l">
              <a:spcBef>
                <a:spcPts val="0"/>
              </a:spcBef>
              <a:spcAft>
                <a:spcPts val="0"/>
              </a:spcAft>
              <a:buSzPts val="1800"/>
              <a:buChar char="●"/>
            </a:pPr>
            <a:r>
              <a:rPr lang="en"/>
              <a:t>Assigned Readings - Act II - A Midsummer Night’s Dream</a:t>
            </a:r>
            <a:endParaRPr/>
          </a:p>
          <a:p>
            <a:pPr indent="-342900" lvl="0" marL="457200" rtl="0" algn="l">
              <a:spcBef>
                <a:spcPts val="0"/>
              </a:spcBef>
              <a:spcAft>
                <a:spcPts val="0"/>
              </a:spcAft>
              <a:buSzPts val="1800"/>
              <a:buChar char="●"/>
            </a:pPr>
            <a:r>
              <a:rPr lang="en"/>
              <a:t>A Midsummer Night’s Dream Discussion Questions - Act 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Two Dialectical Journal and Discussion Questions for Grading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237775" y="1826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 - DIALECTICAL JOURNAL</a:t>
            </a:r>
            <a:endParaRPr/>
          </a:p>
          <a:p>
            <a:pPr indent="0" lvl="0" marL="0" rtl="0" algn="l">
              <a:spcBef>
                <a:spcPts val="0"/>
              </a:spcBef>
              <a:spcAft>
                <a:spcPts val="0"/>
              </a:spcAft>
              <a:buNone/>
            </a:pPr>
            <a:r>
              <a:t/>
            </a:r>
            <a:endParaRPr/>
          </a:p>
        </p:txBody>
      </p:sp>
      <p:sp>
        <p:nvSpPr>
          <p:cNvPr id="177" name="Google Shape;177;p2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28"/>
          <p:cNvPicPr preferRelativeResize="0"/>
          <p:nvPr/>
        </p:nvPicPr>
        <p:blipFill>
          <a:blip r:embed="rId3">
            <a:alphaModFix/>
          </a:blip>
          <a:stretch>
            <a:fillRect/>
          </a:stretch>
        </p:blipFill>
        <p:spPr>
          <a:xfrm>
            <a:off x="311700" y="764225"/>
            <a:ext cx="8520600" cy="41680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214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 - DISCUSSION QUESTIONS</a:t>
            </a:r>
            <a:endParaRPr/>
          </a:p>
          <a:p>
            <a:pPr indent="0" lvl="0" marL="0" rtl="0" algn="l">
              <a:spcBef>
                <a:spcPts val="0"/>
              </a:spcBef>
              <a:spcAft>
                <a:spcPts val="0"/>
              </a:spcAft>
              <a:buNone/>
            </a:pPr>
            <a:r>
              <a:t/>
            </a:r>
            <a:endParaRPr/>
          </a:p>
        </p:txBody>
      </p:sp>
      <p:sp>
        <p:nvSpPr>
          <p:cNvPr id="184" name="Google Shape;184;p29"/>
          <p:cNvSpPr txBox="1"/>
          <p:nvPr>
            <p:ph idx="1" type="body"/>
          </p:nvPr>
        </p:nvSpPr>
        <p:spPr>
          <a:xfrm>
            <a:off x="311700" y="1087850"/>
            <a:ext cx="8520600" cy="348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9"/>
          <p:cNvPicPr preferRelativeResize="0"/>
          <p:nvPr/>
        </p:nvPicPr>
        <p:blipFill>
          <a:blip r:embed="rId3">
            <a:alphaModFix/>
          </a:blip>
          <a:stretch>
            <a:fillRect/>
          </a:stretch>
        </p:blipFill>
        <p:spPr>
          <a:xfrm>
            <a:off x="311700" y="859300"/>
            <a:ext cx="8520600" cy="39711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91" name="Google Shape;191;p30"/>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192" name="Google Shape;192;p3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93" name="Google Shape;193;p30"/>
          <p:cNvPicPr preferRelativeResize="0"/>
          <p:nvPr/>
        </p:nvPicPr>
        <p:blipFill>
          <a:blip r:embed="rId3">
            <a:alphaModFix/>
          </a:blip>
          <a:stretch>
            <a:fillRect/>
          </a:stretch>
        </p:blipFill>
        <p:spPr>
          <a:xfrm>
            <a:off x="4763275" y="0"/>
            <a:ext cx="4150724"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Three</a:t>
            </a:r>
            <a:endParaRPr/>
          </a:p>
          <a:p>
            <a:pPr indent="0" lvl="0" marL="0" rtl="0" algn="l">
              <a:spcBef>
                <a:spcPts val="0"/>
              </a:spcBef>
              <a:spcAft>
                <a:spcPts val="0"/>
              </a:spcAft>
              <a:buNone/>
            </a:pPr>
            <a:r>
              <a:t/>
            </a:r>
            <a:endParaRPr/>
          </a:p>
        </p:txBody>
      </p:sp>
      <p:sp>
        <p:nvSpPr>
          <p:cNvPr id="199" name="Google Shape;199;p31"/>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Three - Dialectical Journal</a:t>
            </a:r>
            <a:endParaRPr/>
          </a:p>
          <a:p>
            <a:pPr indent="-342900" lvl="0" marL="457200" rtl="0" algn="l">
              <a:spcBef>
                <a:spcPts val="0"/>
              </a:spcBef>
              <a:spcAft>
                <a:spcPts val="0"/>
              </a:spcAft>
              <a:buSzPts val="1800"/>
              <a:buChar char="●"/>
            </a:pPr>
            <a:r>
              <a:rPr lang="en"/>
              <a:t>Assigned Readings - Act III - A Midsummer Night’s Dream</a:t>
            </a:r>
            <a:endParaRPr/>
          </a:p>
          <a:p>
            <a:pPr indent="-342900" lvl="0" marL="457200" rtl="0" algn="l">
              <a:spcBef>
                <a:spcPts val="0"/>
              </a:spcBef>
              <a:spcAft>
                <a:spcPts val="0"/>
              </a:spcAft>
              <a:buSzPts val="1800"/>
              <a:buChar char="●"/>
            </a:pPr>
            <a:r>
              <a:rPr lang="en"/>
              <a:t>A Midsummer Night’s Dream Discussion Questions - Act III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Three Dialectical Journal and Discussion Questions for Grading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III - DIALECTICAL JOURNAL</a:t>
            </a:r>
            <a:endParaRPr/>
          </a:p>
          <a:p>
            <a:pPr indent="0" lvl="0" marL="0" rtl="0" algn="l">
              <a:spcBef>
                <a:spcPts val="0"/>
              </a:spcBef>
              <a:spcAft>
                <a:spcPts val="0"/>
              </a:spcAft>
              <a:buNone/>
            </a:pPr>
            <a:r>
              <a:t/>
            </a:r>
            <a:endParaRPr/>
          </a:p>
        </p:txBody>
      </p:sp>
      <p:sp>
        <p:nvSpPr>
          <p:cNvPr id="205" name="Google Shape;205;p32"/>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6" name="Google Shape;206;p32"/>
          <p:cNvPicPr preferRelativeResize="0"/>
          <p:nvPr/>
        </p:nvPicPr>
        <p:blipFill>
          <a:blip r:embed="rId3">
            <a:alphaModFix/>
          </a:blip>
          <a:stretch>
            <a:fillRect/>
          </a:stretch>
        </p:blipFill>
        <p:spPr>
          <a:xfrm>
            <a:off x="311700" y="827600"/>
            <a:ext cx="8520600" cy="3956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III - DISCUSSION QUESTIONS</a:t>
            </a:r>
            <a:endParaRPr/>
          </a:p>
          <a:p>
            <a:pPr indent="0" lvl="0" marL="0" rtl="0" algn="l">
              <a:spcBef>
                <a:spcPts val="0"/>
              </a:spcBef>
              <a:spcAft>
                <a:spcPts val="0"/>
              </a:spcAft>
              <a:buNone/>
            </a:pPr>
            <a:r>
              <a:t/>
            </a:r>
            <a:endParaRPr/>
          </a:p>
        </p:txBody>
      </p:sp>
      <p:sp>
        <p:nvSpPr>
          <p:cNvPr id="212" name="Google Shape;212;p33"/>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3" name="Google Shape;213;p33"/>
          <p:cNvPicPr preferRelativeResize="0"/>
          <p:nvPr/>
        </p:nvPicPr>
        <p:blipFill>
          <a:blip r:embed="rId3">
            <a:alphaModFix/>
          </a:blip>
          <a:stretch>
            <a:fillRect/>
          </a:stretch>
        </p:blipFill>
        <p:spPr>
          <a:xfrm>
            <a:off x="311700" y="887175"/>
            <a:ext cx="8520600" cy="3999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19" name="Google Shape;219;p34"/>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20" name="Google Shape;220;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21" name="Google Shape;221;p34"/>
          <p:cNvPicPr preferRelativeResize="0"/>
          <p:nvPr/>
        </p:nvPicPr>
        <p:blipFill>
          <a:blip r:embed="rId3">
            <a:alphaModFix/>
          </a:blip>
          <a:stretch>
            <a:fillRect/>
          </a:stretch>
        </p:blipFill>
        <p:spPr>
          <a:xfrm>
            <a:off x="4802000" y="0"/>
            <a:ext cx="4143673"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Four</a:t>
            </a:r>
            <a:endParaRPr/>
          </a:p>
          <a:p>
            <a:pPr indent="0" lvl="0" marL="0" rtl="0" algn="l">
              <a:spcBef>
                <a:spcPts val="0"/>
              </a:spcBef>
              <a:spcAft>
                <a:spcPts val="0"/>
              </a:spcAft>
              <a:buNone/>
            </a:pPr>
            <a:r>
              <a:t/>
            </a:r>
            <a:endParaRPr/>
          </a:p>
        </p:txBody>
      </p:sp>
      <p:sp>
        <p:nvSpPr>
          <p:cNvPr id="227" name="Google Shape;227;p3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Four - Dialectical Journal</a:t>
            </a:r>
            <a:endParaRPr/>
          </a:p>
          <a:p>
            <a:pPr indent="-342900" lvl="0" marL="457200" rtl="0" algn="l">
              <a:spcBef>
                <a:spcPts val="0"/>
              </a:spcBef>
              <a:spcAft>
                <a:spcPts val="0"/>
              </a:spcAft>
              <a:buSzPts val="1800"/>
              <a:buChar char="●"/>
            </a:pPr>
            <a:r>
              <a:rPr lang="en"/>
              <a:t>Assigned Readings - Act IV - A Midsummer Night’s Dream</a:t>
            </a:r>
            <a:endParaRPr/>
          </a:p>
          <a:p>
            <a:pPr indent="-342900" lvl="0" marL="457200" rtl="0" algn="l">
              <a:spcBef>
                <a:spcPts val="0"/>
              </a:spcBef>
              <a:spcAft>
                <a:spcPts val="0"/>
              </a:spcAft>
              <a:buSzPts val="1800"/>
              <a:buChar char="●"/>
            </a:pPr>
            <a:r>
              <a:rPr lang="en"/>
              <a:t>A Midsummer Night’s Dream Discussion Questions - Act IV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IV - DIALECTICAL JOURNAL</a:t>
            </a:r>
            <a:endParaRPr/>
          </a:p>
          <a:p>
            <a:pPr indent="0" lvl="0" marL="0" rtl="0" algn="l">
              <a:spcBef>
                <a:spcPts val="0"/>
              </a:spcBef>
              <a:spcAft>
                <a:spcPts val="0"/>
              </a:spcAft>
              <a:buNone/>
            </a:pPr>
            <a:r>
              <a:t/>
            </a:r>
            <a:endParaRPr/>
          </a:p>
        </p:txBody>
      </p:sp>
      <p:sp>
        <p:nvSpPr>
          <p:cNvPr id="233" name="Google Shape;233;p36"/>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4" name="Google Shape;234;p36"/>
          <p:cNvPicPr preferRelativeResize="0"/>
          <p:nvPr/>
        </p:nvPicPr>
        <p:blipFill>
          <a:blip r:embed="rId3">
            <a:alphaModFix/>
          </a:blip>
          <a:stretch>
            <a:fillRect/>
          </a:stretch>
        </p:blipFill>
        <p:spPr>
          <a:xfrm>
            <a:off x="311700" y="760425"/>
            <a:ext cx="8520600" cy="4140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IV - DISCUSSION QUESTIONS</a:t>
            </a:r>
            <a:endParaRPr/>
          </a:p>
          <a:p>
            <a:pPr indent="0" lvl="0" marL="0" rtl="0" algn="l">
              <a:spcBef>
                <a:spcPts val="0"/>
              </a:spcBef>
              <a:spcAft>
                <a:spcPts val="0"/>
              </a:spcAft>
              <a:buNone/>
            </a:pPr>
            <a:r>
              <a:t/>
            </a:r>
            <a:endParaRPr/>
          </a:p>
        </p:txBody>
      </p:sp>
      <p:sp>
        <p:nvSpPr>
          <p:cNvPr id="240" name="Google Shape;240;p37"/>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1" name="Google Shape;241;p37"/>
          <p:cNvPicPr preferRelativeResize="0"/>
          <p:nvPr/>
        </p:nvPicPr>
        <p:blipFill>
          <a:blip r:embed="rId3">
            <a:alphaModFix/>
          </a:blip>
          <a:stretch>
            <a:fillRect/>
          </a:stretch>
        </p:blipFill>
        <p:spPr>
          <a:xfrm>
            <a:off x="311700" y="764225"/>
            <a:ext cx="8520600" cy="42246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47" name="Google Shape;247;p38"/>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48" name="Google Shape;248;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49" name="Google Shape;249;p38"/>
          <p:cNvPicPr preferRelativeResize="0"/>
          <p:nvPr/>
        </p:nvPicPr>
        <p:blipFill>
          <a:blip r:embed="rId3">
            <a:alphaModFix/>
          </a:blip>
          <a:stretch>
            <a:fillRect/>
          </a:stretch>
        </p:blipFill>
        <p:spPr>
          <a:xfrm>
            <a:off x="4752725" y="63375"/>
            <a:ext cx="4214076"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Five</a:t>
            </a:r>
            <a:endParaRPr/>
          </a:p>
          <a:p>
            <a:pPr indent="0" lvl="0" marL="0" rtl="0" algn="l">
              <a:spcBef>
                <a:spcPts val="0"/>
              </a:spcBef>
              <a:spcAft>
                <a:spcPts val="0"/>
              </a:spcAft>
              <a:buNone/>
            </a:pPr>
            <a:r>
              <a:t/>
            </a:r>
            <a:endParaRPr/>
          </a:p>
        </p:txBody>
      </p:sp>
      <p:sp>
        <p:nvSpPr>
          <p:cNvPr id="255" name="Google Shape;255;p3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Five - Dialectical Journal</a:t>
            </a:r>
            <a:endParaRPr/>
          </a:p>
          <a:p>
            <a:pPr indent="-342900" lvl="0" marL="457200" rtl="0" algn="l">
              <a:spcBef>
                <a:spcPts val="0"/>
              </a:spcBef>
              <a:spcAft>
                <a:spcPts val="0"/>
              </a:spcAft>
              <a:buSzPts val="1800"/>
              <a:buChar char="●"/>
            </a:pPr>
            <a:r>
              <a:rPr lang="en"/>
              <a:t>Assigned Readings - Act V - A Midsummer Night’s Dream</a:t>
            </a:r>
            <a:endParaRPr/>
          </a:p>
          <a:p>
            <a:pPr indent="-342900" lvl="0" marL="457200" rtl="0" algn="l">
              <a:spcBef>
                <a:spcPts val="0"/>
              </a:spcBef>
              <a:spcAft>
                <a:spcPts val="0"/>
              </a:spcAft>
              <a:buSzPts val="1800"/>
              <a:buChar char="●"/>
            </a:pPr>
            <a:r>
              <a:rPr lang="en"/>
              <a:t>A Midsummer Night’s Dream Discussion Questions - Act 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40"/>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V - DIALECTICAL JOURNAL</a:t>
            </a:r>
            <a:endParaRPr/>
          </a:p>
          <a:p>
            <a:pPr indent="0" lvl="0" marL="0" rtl="0" algn="l">
              <a:spcBef>
                <a:spcPts val="0"/>
              </a:spcBef>
              <a:spcAft>
                <a:spcPts val="0"/>
              </a:spcAft>
              <a:buNone/>
            </a:pPr>
            <a:r>
              <a:t/>
            </a:r>
            <a:endParaRPr/>
          </a:p>
        </p:txBody>
      </p:sp>
      <p:sp>
        <p:nvSpPr>
          <p:cNvPr id="261" name="Google Shape;261;p40"/>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2" name="Google Shape;262;p40"/>
          <p:cNvPicPr preferRelativeResize="0"/>
          <p:nvPr/>
        </p:nvPicPr>
        <p:blipFill>
          <a:blip r:embed="rId3">
            <a:alphaModFix/>
          </a:blip>
          <a:stretch>
            <a:fillRect/>
          </a:stretch>
        </p:blipFill>
        <p:spPr>
          <a:xfrm>
            <a:off x="311700" y="813250"/>
            <a:ext cx="8520600" cy="4045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41"/>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V - DISCUSSION QUESTIONS</a:t>
            </a:r>
            <a:endParaRPr/>
          </a:p>
          <a:p>
            <a:pPr indent="0" lvl="0" marL="0" rtl="0" algn="l">
              <a:spcBef>
                <a:spcPts val="0"/>
              </a:spcBef>
              <a:spcAft>
                <a:spcPts val="0"/>
              </a:spcAft>
              <a:buNone/>
            </a:pPr>
            <a:r>
              <a:t/>
            </a:r>
            <a:endParaRPr/>
          </a:p>
        </p:txBody>
      </p:sp>
      <p:sp>
        <p:nvSpPr>
          <p:cNvPr id="268" name="Google Shape;268;p41"/>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9" name="Google Shape;269;p41"/>
          <p:cNvPicPr preferRelativeResize="0"/>
          <p:nvPr/>
        </p:nvPicPr>
        <p:blipFill>
          <a:blip r:embed="rId3">
            <a:alphaModFix/>
          </a:blip>
          <a:stretch>
            <a:fillRect/>
          </a:stretch>
        </p:blipFill>
        <p:spPr>
          <a:xfrm>
            <a:off x="311700" y="805775"/>
            <a:ext cx="8520600" cy="4031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2"/>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75" name="Google Shape;275;p42"/>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76" name="Google Shape;276;p4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77" name="Google Shape;277;p42"/>
          <p:cNvPicPr preferRelativeResize="0"/>
          <p:nvPr/>
        </p:nvPicPr>
        <p:blipFill>
          <a:blip r:embed="rId3">
            <a:alphaModFix/>
          </a:blip>
          <a:stretch>
            <a:fillRect/>
          </a:stretch>
        </p:blipFill>
        <p:spPr>
          <a:xfrm>
            <a:off x="4752725" y="73925"/>
            <a:ext cx="4214076"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Six</a:t>
            </a:r>
            <a:endParaRPr/>
          </a:p>
          <a:p>
            <a:pPr indent="0" lvl="0" marL="0" rtl="0" algn="l">
              <a:spcBef>
                <a:spcPts val="0"/>
              </a:spcBef>
              <a:spcAft>
                <a:spcPts val="0"/>
              </a:spcAft>
              <a:buNone/>
            </a:pPr>
            <a:r>
              <a:t/>
            </a:r>
            <a:endParaRPr/>
          </a:p>
        </p:txBody>
      </p:sp>
      <p:sp>
        <p:nvSpPr>
          <p:cNvPr id="283" name="Google Shape;283;p43"/>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Fun With Kahoot - Vocabulary Quiz</a:t>
            </a:r>
            <a:endParaRPr/>
          </a:p>
          <a:p>
            <a:pPr indent="-342900" lvl="0" marL="457200" rtl="0" algn="l">
              <a:spcBef>
                <a:spcPts val="0"/>
              </a:spcBef>
              <a:spcAft>
                <a:spcPts val="0"/>
              </a:spcAft>
              <a:buSzPts val="1800"/>
              <a:buChar char="●"/>
            </a:pPr>
            <a:r>
              <a:rPr lang="en"/>
              <a:t>Trickster Archetype Writing Assignment</a:t>
            </a:r>
            <a:endParaRPr/>
          </a:p>
          <a:p>
            <a:pPr indent="-342900" lvl="0" marL="457200" rtl="0" algn="l">
              <a:spcBef>
                <a:spcPts val="0"/>
              </a:spcBef>
              <a:spcAft>
                <a:spcPts val="0"/>
              </a:spcAft>
              <a:buSzPts val="1800"/>
              <a:buChar char="●"/>
            </a:pPr>
            <a:r>
              <a:rPr lang="en"/>
              <a:t>Lesson: Creating a Video Storyboard</a:t>
            </a:r>
            <a:endParaRPr/>
          </a:p>
          <a:p>
            <a:pPr indent="-342900" lvl="0" marL="457200" rtl="0" algn="l">
              <a:spcBef>
                <a:spcPts val="0"/>
              </a:spcBef>
              <a:spcAft>
                <a:spcPts val="0"/>
              </a:spcAft>
              <a:buSzPts val="1800"/>
              <a:buChar char="●"/>
            </a:pPr>
            <a:r>
              <a:rPr lang="en"/>
              <a:t>Sample Storyboard - “How Coyote Placed the Stars”</a:t>
            </a:r>
            <a:endParaRPr/>
          </a:p>
          <a:p>
            <a:pPr indent="-317500" lvl="1" marL="914400" rtl="0" algn="l">
              <a:spcBef>
                <a:spcPts val="0"/>
              </a:spcBef>
              <a:spcAft>
                <a:spcPts val="0"/>
              </a:spcAft>
              <a:buSzPts val="1400"/>
              <a:buChar char="○"/>
            </a:pPr>
            <a:r>
              <a:rPr lang="en"/>
              <a:t>Storyboard Introduction</a:t>
            </a:r>
            <a:endParaRPr/>
          </a:p>
          <a:p>
            <a:pPr indent="-317500" lvl="1" marL="914400" rtl="0" algn="l">
              <a:spcBef>
                <a:spcPts val="0"/>
              </a:spcBef>
              <a:spcAft>
                <a:spcPts val="0"/>
              </a:spcAft>
              <a:buSzPts val="1400"/>
              <a:buChar char="○"/>
            </a:pPr>
            <a:r>
              <a:rPr lang="en"/>
              <a:t>Scenes I - V</a:t>
            </a:r>
            <a:endParaRPr/>
          </a:p>
          <a:p>
            <a:pPr indent="-342900" lvl="0" marL="457200" rtl="0" algn="l">
              <a:spcBef>
                <a:spcPts val="0"/>
              </a:spcBef>
              <a:spcAft>
                <a:spcPts val="0"/>
              </a:spcAft>
              <a:buSzPts val="1800"/>
              <a:buChar char="●"/>
            </a:pPr>
            <a:r>
              <a:rPr lang="en"/>
              <a:t>Lesson: Create a Movie in iMovie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4"/>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Vocabulary Quiz</a:t>
            </a:r>
            <a:endParaRPr/>
          </a:p>
          <a:p>
            <a:pPr indent="0" lvl="0" marL="0" rtl="0" algn="l">
              <a:spcBef>
                <a:spcPts val="0"/>
              </a:spcBef>
              <a:spcAft>
                <a:spcPts val="0"/>
              </a:spcAft>
              <a:buNone/>
            </a:pPr>
            <a:r>
              <a:t/>
            </a:r>
            <a:endParaRPr/>
          </a:p>
        </p:txBody>
      </p:sp>
      <p:sp>
        <p:nvSpPr>
          <p:cNvPr id="289" name="Google Shape;289;p44"/>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0" name="Google Shape;290;p44"/>
          <p:cNvPicPr preferRelativeResize="0"/>
          <p:nvPr/>
        </p:nvPicPr>
        <p:blipFill>
          <a:blip r:embed="rId3">
            <a:alphaModFix/>
          </a:blip>
          <a:stretch>
            <a:fillRect/>
          </a:stretch>
        </p:blipFill>
        <p:spPr>
          <a:xfrm>
            <a:off x="311700" y="764225"/>
            <a:ext cx="8570599" cy="4140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Archetype Writing Assignment</a:t>
            </a:r>
            <a:endParaRPr/>
          </a:p>
          <a:p>
            <a:pPr indent="0" lvl="0" marL="0" rtl="0" algn="l">
              <a:spcBef>
                <a:spcPts val="0"/>
              </a:spcBef>
              <a:spcAft>
                <a:spcPts val="0"/>
              </a:spcAft>
              <a:buNone/>
            </a:pPr>
            <a:r>
              <a:t/>
            </a:r>
            <a:endParaRPr/>
          </a:p>
        </p:txBody>
      </p:sp>
      <p:sp>
        <p:nvSpPr>
          <p:cNvPr id="296" name="Google Shape;296;p45"/>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7" name="Google Shape;297;p45"/>
          <p:cNvPicPr preferRelativeResize="0"/>
          <p:nvPr/>
        </p:nvPicPr>
        <p:blipFill>
          <a:blip r:embed="rId3">
            <a:alphaModFix/>
          </a:blip>
          <a:stretch>
            <a:fillRect/>
          </a:stretch>
        </p:blipFill>
        <p:spPr>
          <a:xfrm>
            <a:off x="311700" y="802675"/>
            <a:ext cx="8520600" cy="4160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6"/>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Video Storyboard</a:t>
            </a:r>
            <a:endParaRPr/>
          </a:p>
          <a:p>
            <a:pPr indent="0" lvl="0" marL="0" rtl="0" algn="l">
              <a:spcBef>
                <a:spcPts val="0"/>
              </a:spcBef>
              <a:spcAft>
                <a:spcPts val="0"/>
              </a:spcAft>
              <a:buNone/>
            </a:pPr>
            <a:r>
              <a:t/>
            </a:r>
            <a:endParaRPr/>
          </a:p>
        </p:txBody>
      </p:sp>
      <p:sp>
        <p:nvSpPr>
          <p:cNvPr id="303" name="Google Shape;303;p46"/>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04" name="Google Shape;304;p46"/>
          <p:cNvPicPr preferRelativeResize="0"/>
          <p:nvPr/>
        </p:nvPicPr>
        <p:blipFill>
          <a:blip r:embed="rId3">
            <a:alphaModFix/>
          </a:blip>
          <a:stretch>
            <a:fillRect/>
          </a:stretch>
        </p:blipFill>
        <p:spPr>
          <a:xfrm>
            <a:off x="0" y="887175"/>
            <a:ext cx="9144000" cy="3770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47"/>
          <p:cNvPicPr preferRelativeResize="0"/>
          <p:nvPr/>
        </p:nvPicPr>
        <p:blipFill>
          <a:blip r:embed="rId3">
            <a:alphaModFix/>
          </a:blip>
          <a:stretch>
            <a:fillRect/>
          </a:stretch>
        </p:blipFill>
        <p:spPr>
          <a:xfrm>
            <a:off x="152400" y="152400"/>
            <a:ext cx="8647415" cy="48386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48"/>
          <p:cNvPicPr preferRelativeResize="0"/>
          <p:nvPr/>
        </p:nvPicPr>
        <p:blipFill>
          <a:blip r:embed="rId3">
            <a:alphaModFix/>
          </a:blip>
          <a:stretch>
            <a:fillRect/>
          </a:stretch>
        </p:blipFill>
        <p:spPr>
          <a:xfrm>
            <a:off x="152400" y="152400"/>
            <a:ext cx="8806585"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pic>
        <p:nvPicPr>
          <p:cNvPr id="319" name="Google Shape;319;p49"/>
          <p:cNvPicPr preferRelativeResize="0"/>
          <p:nvPr/>
        </p:nvPicPr>
        <p:blipFill>
          <a:blip r:embed="rId3">
            <a:alphaModFix/>
          </a:blip>
          <a:stretch>
            <a:fillRect/>
          </a:stretch>
        </p:blipFill>
        <p:spPr>
          <a:xfrm>
            <a:off x="152400" y="152400"/>
            <a:ext cx="8839202" cy="476548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50"/>
          <p:cNvPicPr preferRelativeResize="0"/>
          <p:nvPr/>
        </p:nvPicPr>
        <p:blipFill>
          <a:blip r:embed="rId3">
            <a:alphaModFix/>
          </a:blip>
          <a:stretch>
            <a:fillRect/>
          </a:stretch>
        </p:blipFill>
        <p:spPr>
          <a:xfrm>
            <a:off x="152400" y="152400"/>
            <a:ext cx="8839200" cy="47929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id="329" name="Google Shape;329;p51"/>
          <p:cNvPicPr preferRelativeResize="0"/>
          <p:nvPr/>
        </p:nvPicPr>
        <p:blipFill>
          <a:blip r:embed="rId3">
            <a:alphaModFix/>
          </a:blip>
          <a:stretch>
            <a:fillRect/>
          </a:stretch>
        </p:blipFill>
        <p:spPr>
          <a:xfrm>
            <a:off x="152400" y="152400"/>
            <a:ext cx="8663433" cy="48386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pic>
        <p:nvPicPr>
          <p:cNvPr id="334" name="Google Shape;334;p52"/>
          <p:cNvPicPr preferRelativeResize="0"/>
          <p:nvPr/>
        </p:nvPicPr>
        <p:blipFill>
          <a:blip r:embed="rId3">
            <a:alphaModFix/>
          </a:blip>
          <a:stretch>
            <a:fillRect/>
          </a:stretch>
        </p:blipFill>
        <p:spPr>
          <a:xfrm>
            <a:off x="152400" y="152400"/>
            <a:ext cx="8584792"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3"/>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Movie in iMovie</a:t>
            </a:r>
            <a:endParaRPr/>
          </a:p>
          <a:p>
            <a:pPr indent="0" lvl="0" marL="0" rtl="0" algn="l">
              <a:spcBef>
                <a:spcPts val="0"/>
              </a:spcBef>
              <a:spcAft>
                <a:spcPts val="0"/>
              </a:spcAft>
              <a:buNone/>
            </a:pPr>
            <a:r>
              <a:t/>
            </a:r>
            <a:endParaRPr/>
          </a:p>
        </p:txBody>
      </p:sp>
      <p:sp>
        <p:nvSpPr>
          <p:cNvPr id="340" name="Google Shape;340;p53"/>
          <p:cNvSpPr txBox="1"/>
          <p:nvPr>
            <p:ph idx="1" type="body"/>
          </p:nvPr>
        </p:nvSpPr>
        <p:spPr>
          <a:xfrm>
            <a:off x="311700" y="690300"/>
            <a:ext cx="8520600" cy="387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41" name="Google Shape;341;p53"/>
          <p:cNvPicPr preferRelativeResize="0"/>
          <p:nvPr/>
        </p:nvPicPr>
        <p:blipFill>
          <a:blip r:embed="rId3">
            <a:alphaModFix/>
          </a:blip>
          <a:stretch>
            <a:fillRect/>
          </a:stretch>
        </p:blipFill>
        <p:spPr>
          <a:xfrm>
            <a:off x="411900" y="739300"/>
            <a:ext cx="8420400" cy="41823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4"/>
          <p:cNvSpPr txBox="1"/>
          <p:nvPr>
            <p:ph type="title"/>
          </p:nvPr>
        </p:nvSpPr>
        <p:spPr>
          <a:xfrm>
            <a:off x="311700" y="955150"/>
            <a:ext cx="8520600" cy="203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Final Project</a:t>
            </a:r>
            <a:endParaRPr sz="6000"/>
          </a:p>
          <a:p>
            <a:pPr indent="0" lvl="0" marL="0" rtl="0" algn="ctr">
              <a:spcBef>
                <a:spcPts val="0"/>
              </a:spcBef>
              <a:spcAft>
                <a:spcPts val="0"/>
              </a:spcAft>
              <a:buNone/>
            </a:pPr>
            <a:r>
              <a:rPr lang="en" sz="6000"/>
              <a:t>The YouTube Video</a:t>
            </a:r>
            <a:endParaRPr sz="6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a:t>
            </a:r>
            <a:endParaRPr/>
          </a:p>
        </p:txBody>
      </p:sp>
      <p:sp>
        <p:nvSpPr>
          <p:cNvPr id="352" name="Google Shape;352;p55"/>
          <p:cNvSpPr txBox="1"/>
          <p:nvPr>
            <p:ph idx="1" type="body"/>
          </p:nvPr>
        </p:nvSpPr>
        <p:spPr>
          <a:xfrm>
            <a:off x="311700" y="1417800"/>
            <a:ext cx="8520600" cy="350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An example of the Trickster Archetype in a 21st century text</a:t>
            </a:r>
            <a:endParaRPr/>
          </a:p>
          <a:p>
            <a:pPr indent="-317500" lvl="1" marL="914400" rtl="0" algn="l">
              <a:spcBef>
                <a:spcPts val="0"/>
              </a:spcBef>
              <a:spcAft>
                <a:spcPts val="0"/>
              </a:spcAft>
              <a:buSzPts val="1400"/>
              <a:buChar char="○"/>
            </a:pPr>
            <a:r>
              <a:rPr lang="en"/>
              <a:t>This can be a TV show, Movie, Comic Book, Song, Poem, or Book</a:t>
            </a:r>
            <a:endParaRPr/>
          </a:p>
          <a:p>
            <a:pPr indent="-342900" lvl="0" marL="457200" rtl="0" algn="l">
              <a:spcBef>
                <a:spcPts val="0"/>
              </a:spcBef>
              <a:spcAft>
                <a:spcPts val="0"/>
              </a:spcAft>
              <a:buSzPts val="1800"/>
              <a:buChar char="●"/>
            </a:pPr>
            <a:r>
              <a:rPr lang="en"/>
              <a:t>Include an intro to the character chosen and the text they are from.</a:t>
            </a:r>
            <a:endParaRPr/>
          </a:p>
          <a:p>
            <a:pPr indent="-317500" lvl="1" marL="914400" rtl="0" algn="l">
              <a:spcBef>
                <a:spcPts val="0"/>
              </a:spcBef>
              <a:spcAft>
                <a:spcPts val="0"/>
              </a:spcAft>
              <a:buSzPts val="1400"/>
              <a:buChar char="○"/>
            </a:pPr>
            <a:r>
              <a:rPr lang="en"/>
              <a:t>Must include 1 Character from a text.</a:t>
            </a:r>
            <a:endParaRPr/>
          </a:p>
          <a:p>
            <a:pPr indent="-317500" lvl="2" marL="1371600" rtl="0" algn="l">
              <a:spcBef>
                <a:spcPts val="0"/>
              </a:spcBef>
              <a:spcAft>
                <a:spcPts val="0"/>
              </a:spcAft>
              <a:buSzPts val="1400"/>
              <a:buChar char="■"/>
            </a:pPr>
            <a:r>
              <a:rPr lang="en"/>
              <a:t>Can include 2 characters from the same text, for example siblings. </a:t>
            </a:r>
            <a:endParaRPr/>
          </a:p>
          <a:p>
            <a:pPr indent="-342900" lvl="0" marL="457200" rtl="0" algn="l">
              <a:spcBef>
                <a:spcPts val="0"/>
              </a:spcBef>
              <a:spcAft>
                <a:spcPts val="0"/>
              </a:spcAft>
              <a:buSzPts val="1800"/>
              <a:buChar char="●"/>
            </a:pPr>
            <a:r>
              <a:rPr lang="en"/>
              <a:t>The Video needs to be at minimum </a:t>
            </a:r>
            <a:r>
              <a:rPr b="1" lang="en"/>
              <a:t>5 Minutes long</a:t>
            </a:r>
            <a:r>
              <a:rPr lang="en"/>
              <a:t>.</a:t>
            </a:r>
            <a:endParaRPr/>
          </a:p>
          <a:p>
            <a:pPr indent="-342900" lvl="0" marL="457200" rtl="0" algn="l">
              <a:spcBef>
                <a:spcPts val="0"/>
              </a:spcBef>
              <a:spcAft>
                <a:spcPts val="0"/>
              </a:spcAft>
              <a:buSzPts val="1800"/>
              <a:buChar char="●"/>
            </a:pPr>
            <a:r>
              <a:rPr lang="en"/>
              <a:t>Video must include </a:t>
            </a:r>
            <a:endParaRPr/>
          </a:p>
          <a:p>
            <a:pPr indent="-317500" lvl="1" marL="914400" rtl="0" algn="l">
              <a:spcBef>
                <a:spcPts val="0"/>
              </a:spcBef>
              <a:spcAft>
                <a:spcPts val="0"/>
              </a:spcAft>
              <a:buSzPts val="1400"/>
              <a:buChar char="○"/>
            </a:pPr>
            <a:r>
              <a:rPr lang="en"/>
              <a:t>the traits that this character shows that are seen in the Trickster figure</a:t>
            </a:r>
            <a:endParaRPr/>
          </a:p>
          <a:p>
            <a:pPr indent="-317500" lvl="1" marL="914400" rtl="0" algn="l">
              <a:spcBef>
                <a:spcPts val="0"/>
              </a:spcBef>
              <a:spcAft>
                <a:spcPts val="0"/>
              </a:spcAft>
              <a:buSzPts val="1400"/>
              <a:buChar char="○"/>
            </a:pPr>
            <a:r>
              <a:rPr lang="en"/>
              <a:t>Examples of trickster behavior from the chosen text</a:t>
            </a:r>
            <a:endParaRPr/>
          </a:p>
          <a:p>
            <a:pPr indent="-317500" lvl="2" marL="1371600" rtl="0" algn="l">
              <a:spcBef>
                <a:spcPts val="0"/>
              </a:spcBef>
              <a:spcAft>
                <a:spcPts val="0"/>
              </a:spcAft>
              <a:buSzPts val="1400"/>
              <a:buChar char="■"/>
            </a:pPr>
            <a:r>
              <a:rPr lang="en"/>
              <a:t>Such as clips, photos, or quotes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 Continued</a:t>
            </a:r>
            <a:endParaRPr/>
          </a:p>
          <a:p>
            <a:pPr indent="0" lvl="0" marL="0" rtl="0" algn="l">
              <a:spcBef>
                <a:spcPts val="0"/>
              </a:spcBef>
              <a:spcAft>
                <a:spcPts val="0"/>
              </a:spcAft>
              <a:buNone/>
            </a:pPr>
            <a:r>
              <a:t/>
            </a:r>
            <a:endParaRPr/>
          </a:p>
        </p:txBody>
      </p:sp>
      <p:sp>
        <p:nvSpPr>
          <p:cNvPr id="358" name="Google Shape;358;p5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As a guide, think of how to answer the following questions. Please include an answer to one in your video relating to your proof.</a:t>
            </a:r>
            <a:endParaRPr/>
          </a:p>
          <a:p>
            <a:pPr indent="-317500" lvl="1" marL="914400" rtl="0" algn="l">
              <a:spcBef>
                <a:spcPts val="0"/>
              </a:spcBef>
              <a:spcAft>
                <a:spcPts val="0"/>
              </a:spcAft>
              <a:buSzPts val="1400"/>
              <a:buChar char="○"/>
            </a:pPr>
            <a:r>
              <a:rPr lang="en"/>
              <a:t>What clues in the text lead you  to see this character as a Trickster?</a:t>
            </a:r>
            <a:endParaRPr/>
          </a:p>
          <a:p>
            <a:pPr indent="-317500" lvl="1" marL="914400" rtl="0" algn="l">
              <a:spcBef>
                <a:spcPts val="0"/>
              </a:spcBef>
              <a:spcAft>
                <a:spcPts val="0"/>
              </a:spcAft>
              <a:buSzPts val="1400"/>
              <a:buChar char="○"/>
            </a:pPr>
            <a:r>
              <a:rPr lang="en"/>
              <a:t>Why do you consider this character a Trickster? Is it based on a preconceived notion of trickster or from the listed traits of one? </a:t>
            </a:r>
            <a:endParaRPr/>
          </a:p>
          <a:p>
            <a:pPr indent="-317500" lvl="1" marL="914400" rtl="0" algn="l">
              <a:spcBef>
                <a:spcPts val="0"/>
              </a:spcBef>
              <a:spcAft>
                <a:spcPts val="0"/>
              </a:spcAft>
              <a:buSzPts val="1400"/>
              <a:buChar char="○"/>
            </a:pPr>
            <a:r>
              <a:rPr lang="en"/>
              <a:t>Do the other characters in the text refer to them as a Trickster or mischievious?</a:t>
            </a:r>
            <a:endParaRPr/>
          </a:p>
          <a:p>
            <a:pPr indent="-317500" lvl="1" marL="914400" rtl="0" algn="l">
              <a:spcBef>
                <a:spcPts val="0"/>
              </a:spcBef>
              <a:spcAft>
                <a:spcPts val="0"/>
              </a:spcAft>
              <a:buSzPts val="1400"/>
              <a:buChar char="○"/>
            </a:pPr>
            <a:r>
              <a:rPr lang="en"/>
              <a:t>Does this character have special abilities like magic or even traits such as being good at persuasion?</a:t>
            </a:r>
            <a:endParaRPr/>
          </a:p>
          <a:p>
            <a:pPr indent="-342900" lvl="0" marL="457200" rtl="0" algn="l">
              <a:spcBef>
                <a:spcPts val="0"/>
              </a:spcBef>
              <a:spcAft>
                <a:spcPts val="0"/>
              </a:spcAft>
              <a:buSzPts val="1800"/>
              <a:buChar char="●"/>
            </a:pPr>
            <a:r>
              <a:rPr lang="en"/>
              <a:t>Example outline for a </a:t>
            </a:r>
            <a:r>
              <a:rPr lang="en" u="sng">
                <a:solidFill>
                  <a:schemeClr val="hlink"/>
                </a:solidFill>
                <a:hlinkClick r:id="rId3"/>
              </a:rPr>
              <a:t>video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gained from making a video?</a:t>
            </a:r>
            <a:endParaRPr/>
          </a:p>
        </p:txBody>
      </p:sp>
      <p:sp>
        <p:nvSpPr>
          <p:cNvPr id="364" name="Google Shape;364;p5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Stude</a:t>
            </a:r>
            <a:r>
              <a:rPr lang="en"/>
              <a:t>nts will demonstrate their understanding of the </a:t>
            </a:r>
            <a:r>
              <a:rPr lang="en"/>
              <a:t>characteristics</a:t>
            </a:r>
            <a:r>
              <a:rPr lang="en"/>
              <a:t> associated with the Trickster figure</a:t>
            </a:r>
            <a:endParaRPr/>
          </a:p>
          <a:p>
            <a:pPr indent="-342900" lvl="0" marL="457200" rtl="0" algn="l">
              <a:spcBef>
                <a:spcPts val="0"/>
              </a:spcBef>
              <a:spcAft>
                <a:spcPts val="0"/>
              </a:spcAft>
              <a:buSzPts val="1800"/>
              <a:buChar char="●"/>
            </a:pPr>
            <a:r>
              <a:rPr lang="en"/>
              <a:t>Apply the learned tools to contemporary works </a:t>
            </a:r>
            <a:endParaRPr/>
          </a:p>
          <a:p>
            <a:pPr indent="-342900" lvl="0" marL="457200" rtl="0" algn="l">
              <a:spcBef>
                <a:spcPts val="0"/>
              </a:spcBef>
              <a:spcAft>
                <a:spcPts val="0"/>
              </a:spcAft>
              <a:buClr>
                <a:srgbClr val="FFFFFF"/>
              </a:buClr>
              <a:buSzPts val="1800"/>
              <a:buChar char="●"/>
            </a:pPr>
            <a:r>
              <a:rPr lang="en">
                <a:solidFill>
                  <a:srgbClr val="FFFFFF"/>
                </a:solidFill>
                <a:uFill>
                  <a:noFill/>
                </a:uFill>
                <a:hlinkClick r:id="rId3"/>
              </a:rPr>
              <a:t>CCSS.ELA-LITERACY.W.11-12.6</a:t>
            </a:r>
            <a:r>
              <a:rPr lang="en">
                <a:solidFill>
                  <a:srgbClr val="FFFFFF"/>
                </a:solidFill>
              </a:rPr>
              <a:t> </a:t>
            </a:r>
            <a:r>
              <a:rPr b="1" lang="en">
                <a:solidFill>
                  <a:srgbClr val="FFFFFF"/>
                </a:solidFill>
              </a:rPr>
              <a:t>Use technology, including the Internet, to produce, publish, and update individual or shared writing products</a:t>
            </a:r>
            <a:r>
              <a:rPr lang="en">
                <a:solidFill>
                  <a:srgbClr val="FFFFFF"/>
                </a:solidFill>
              </a:rPr>
              <a:t> in response to ongoing feedback, including new arguments or information.</a:t>
            </a:r>
            <a:endParaRPr>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Exercise Instructions</a:t>
            </a:r>
            <a:endParaRPr/>
          </a:p>
        </p:txBody>
      </p:sp>
      <p:sp>
        <p:nvSpPr>
          <p:cNvPr id="370" name="Google Shape;370;p5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1" name="Google Shape;371;p58"/>
          <p:cNvPicPr preferRelativeResize="0"/>
          <p:nvPr/>
        </p:nvPicPr>
        <p:blipFill>
          <a:blip r:embed="rId3">
            <a:alphaModFix/>
          </a:blip>
          <a:stretch>
            <a:fillRect/>
          </a:stretch>
        </p:blipFill>
        <p:spPr>
          <a:xfrm>
            <a:off x="2021265" y="1036437"/>
            <a:ext cx="5101465" cy="3913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5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Activity</a:t>
            </a:r>
            <a:endParaRPr/>
          </a:p>
        </p:txBody>
      </p:sp>
      <p:sp>
        <p:nvSpPr>
          <p:cNvPr id="377" name="Google Shape;377;p5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8" name="Google Shape;378;p59"/>
          <p:cNvPicPr preferRelativeResize="0"/>
          <p:nvPr/>
        </p:nvPicPr>
        <p:blipFill>
          <a:blip r:embed="rId3">
            <a:alphaModFix/>
          </a:blip>
          <a:stretch>
            <a:fillRect/>
          </a:stretch>
        </p:blipFill>
        <p:spPr>
          <a:xfrm>
            <a:off x="3603099" y="1036450"/>
            <a:ext cx="3751518" cy="39136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6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time! (activity demo)</a:t>
            </a:r>
            <a:endParaRPr/>
          </a:p>
        </p:txBody>
      </p:sp>
      <p:sp>
        <p:nvSpPr>
          <p:cNvPr id="384" name="Google Shape;384;p6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go to </a:t>
            </a:r>
            <a:r>
              <a:rPr b="1" lang="en" u="sng"/>
              <a:t>kahoot.it</a:t>
            </a:r>
            <a:endParaRPr b="1" u="sng"/>
          </a:p>
          <a:p>
            <a:pPr indent="0" lvl="0" marL="0" rtl="0" algn="l">
              <a:spcBef>
                <a:spcPts val="1600"/>
              </a:spcBef>
              <a:spcAft>
                <a:spcPts val="0"/>
              </a:spcAft>
              <a:buNone/>
            </a:pPr>
            <a:r>
              <a:rPr lang="en" u="sng">
                <a:solidFill>
                  <a:schemeClr val="hlink"/>
                </a:solidFill>
                <a:hlinkClick r:id="rId3"/>
              </a:rPr>
              <a:t>Kahoot! | Learning Games | Make Learning Awesome!</a:t>
            </a:r>
            <a:endParaRPr/>
          </a:p>
          <a:p>
            <a:pPr indent="0" lvl="0" marL="0" rtl="0" algn="l">
              <a:spcBef>
                <a:spcPts val="1600"/>
              </a:spcBef>
              <a:spcAft>
                <a:spcPts val="0"/>
              </a:spcAft>
              <a:buNone/>
            </a:pPr>
            <a:r>
              <a:rPr lang="en"/>
              <a:t> </a:t>
            </a:r>
            <a:r>
              <a:rPr lang="en" u="sng">
                <a:solidFill>
                  <a:schemeClr val="hlink"/>
                </a:solidFill>
                <a:hlinkClick r:id="rId4"/>
              </a:rPr>
              <a:t>Play Kahoot! - Enter game PIN here!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Students will have fun and as well as review what they have learned in class.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